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71" r:id="rId4"/>
    <p:sldId id="340" r:id="rId5"/>
    <p:sldId id="378" r:id="rId6"/>
    <p:sldId id="339" r:id="rId7"/>
    <p:sldId id="379" r:id="rId8"/>
    <p:sldId id="380" r:id="rId9"/>
    <p:sldId id="372" r:id="rId10"/>
    <p:sldId id="373" r:id="rId11"/>
    <p:sldId id="374" r:id="rId12"/>
    <p:sldId id="375" r:id="rId13"/>
    <p:sldId id="381" r:id="rId14"/>
    <p:sldId id="341" r:id="rId15"/>
    <p:sldId id="382" r:id="rId16"/>
    <p:sldId id="348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4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393" r:id="rId38"/>
    <p:sldId id="367" r:id="rId39"/>
    <p:sldId id="419" r:id="rId40"/>
    <p:sldId id="377" r:id="rId41"/>
    <p:sldId id="395" r:id="rId42"/>
    <p:sldId id="397" r:id="rId43"/>
    <p:sldId id="398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BE7FB"/>
    <a:srgbClr val="0099FF"/>
    <a:srgbClr val="0000FF"/>
    <a:srgbClr val="0066FF"/>
    <a:srgbClr val="99CCFF"/>
    <a:srgbClr val="EAEAEA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7" autoAdjust="0"/>
    <p:restoredTop sz="85765" autoAdjust="0"/>
  </p:normalViewPr>
  <p:slideViewPr>
    <p:cSldViewPr snapToGrid="0">
      <p:cViewPr>
        <p:scale>
          <a:sx n="75" d="100"/>
          <a:sy n="75" d="100"/>
        </p:scale>
        <p:origin x="2610" y="61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2" custScaleY="9468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D12E5960-F486-4FC7-B4B5-C14B400D34E3}" type="pres">
      <dgm:prSet presAssocID="{D97F7DF8-8463-4280-8ED1-49F13F036C39}" presName="parentText" presStyleLbl="node1" presStyleIdx="1" presStyleCnt="2" custScaleY="103034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2" custScaleY="11200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Simulation/ Flow/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</dgm:ptLst>
  <dgm:cxnLst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tx1"/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595682"/>
          <a:ext cx="4203701" cy="15442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75385" y="671067"/>
        <a:ext cx="4052931" cy="1393490"/>
      </dsp:txXfrm>
    </dsp:sp>
    <dsp:sp modelId="{D12E5960-F486-4FC7-B4B5-C14B400D34E3}">
      <dsp:nvSpPr>
        <dsp:cNvPr id="0" name=""/>
        <dsp:cNvSpPr/>
      </dsp:nvSpPr>
      <dsp:spPr>
        <a:xfrm>
          <a:off x="0" y="2343101"/>
          <a:ext cx="4203701" cy="168046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2033" y="2425134"/>
        <a:ext cx="4039635" cy="1516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392694"/>
          <a:ext cx="4483101" cy="259985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26915" y="519609"/>
        <a:ext cx="4229271" cy="2346026"/>
      </dsp:txXfrm>
    </dsp:sp>
    <dsp:sp modelId="{D12E5960-F486-4FC7-B4B5-C14B400D34E3}">
      <dsp:nvSpPr>
        <dsp:cNvPr id="0" name=""/>
        <dsp:cNvSpPr/>
      </dsp:nvSpPr>
      <dsp:spPr>
        <a:xfrm>
          <a:off x="0" y="3139356"/>
          <a:ext cx="4483101" cy="122468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59784" y="3199140"/>
        <a:ext cx="4363533" cy="1105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Simulation/ Flow/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tx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emf"/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182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1579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13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4270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682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2813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40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oleObject" Target="../embeddings/oleObject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openxmlformats.org/officeDocument/2006/relationships/image" Target="../media/image31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3.png"/><Relationship Id="rId15" Type="http://schemas.openxmlformats.org/officeDocument/2006/relationships/image" Target="../media/image13.png"/><Relationship Id="rId10" Type="http://schemas.openxmlformats.org/officeDocument/2006/relationships/image" Target="../media/image32.emf"/><Relationship Id="rId4" Type="http://schemas.openxmlformats.org/officeDocument/2006/relationships/notesSlide" Target="../notesSlides/notesSlide37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8707172" cy="4565664"/>
          </a:xfrm>
        </p:spPr>
        <p:txBody>
          <a:bodyPr/>
          <a:lstStyle/>
          <a:p>
            <a:r>
              <a:rPr lang="de-DE" dirty="0"/>
              <a:t>Paketagent</a:t>
            </a:r>
          </a:p>
          <a:p>
            <a:pPr marL="0" indent="0">
              <a:buNone/>
            </a:pPr>
            <a:r>
              <a:rPr lang="de-DE" dirty="0"/>
              <a:t>        -  Verwaltung von Paketdaten </a:t>
            </a:r>
          </a:p>
          <a:p>
            <a:endParaRPr lang="de-DE" dirty="0"/>
          </a:p>
          <a:p>
            <a:r>
              <a:rPr lang="de-DE" dirty="0"/>
              <a:t>Orderagent</a:t>
            </a:r>
          </a:p>
          <a:p>
            <a:pPr marL="0" indent="0">
              <a:buNone/>
            </a:pPr>
            <a:r>
              <a:rPr lang="de-DE" dirty="0"/>
              <a:t>        -  Ermittlung von </a:t>
            </a:r>
            <a:r>
              <a:rPr lang="de-DE" dirty="0" err="1"/>
              <a:t>Destinations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    -  Zielzuweisung</a:t>
            </a:r>
          </a:p>
          <a:p>
            <a:endParaRPr lang="de-DE" dirty="0"/>
          </a:p>
          <a:p>
            <a:r>
              <a:rPr lang="de-DE" dirty="0"/>
              <a:t>Routingagent</a:t>
            </a:r>
          </a:p>
          <a:p>
            <a:pPr marL="0" indent="0">
              <a:buNone/>
            </a:pPr>
            <a:r>
              <a:rPr lang="de-DE" dirty="0"/>
              <a:t>        -  Durchführung von Auktionen </a:t>
            </a:r>
          </a:p>
          <a:p>
            <a:pPr marL="0" indent="0">
              <a:buNone/>
            </a:pPr>
            <a:r>
              <a:rPr lang="de-DE" dirty="0"/>
              <a:t>        -  Aufwands-  und Pfadberechnung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Plattformagent</a:t>
            </a:r>
          </a:p>
          <a:p>
            <a:pPr marL="0" indent="0">
              <a:buNone/>
            </a:pPr>
            <a:r>
              <a:rPr lang="de-DE" dirty="0"/>
              <a:t>        -  Durchführung von physischen Aktionen (Fahren etc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Projektorganisation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9085" y="1551566"/>
            <a:ext cx="4598723" cy="3798357"/>
          </a:xfrm>
        </p:spPr>
        <p:txBody>
          <a:bodyPr/>
          <a:lstStyle/>
          <a:p>
            <a:r>
              <a:rPr lang="de-DE" dirty="0" smtClean="0"/>
              <a:t>Organisation in 3 Gruppen</a:t>
            </a:r>
          </a:p>
          <a:p>
            <a:pPr lvl="1"/>
            <a:r>
              <a:rPr lang="de-DE" dirty="0" smtClean="0"/>
              <a:t>Simulation</a:t>
            </a:r>
          </a:p>
          <a:p>
            <a:pPr lvl="1"/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Materialfluss</a:t>
            </a:r>
            <a:endParaRPr lang="de-DE" dirty="0"/>
          </a:p>
          <a:p>
            <a:r>
              <a:rPr lang="de-DE" dirty="0" smtClean="0"/>
              <a:t>Vorgehensmodell</a:t>
            </a:r>
          </a:p>
          <a:p>
            <a:pPr lvl="1"/>
            <a:r>
              <a:rPr lang="de-DE" dirty="0" smtClean="0"/>
              <a:t>Agile Entwicklung mit SCRUM /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2"/>
            <a:r>
              <a:rPr lang="de-DE" dirty="0" smtClean="0"/>
              <a:t>Rücksprachen, Zwischenberichte</a:t>
            </a:r>
          </a:p>
          <a:p>
            <a:pPr lvl="2"/>
            <a:r>
              <a:rPr lang="de-DE" dirty="0" smtClean="0"/>
              <a:t>Meilensteine als Zwischenziele</a:t>
            </a:r>
          </a:p>
          <a:p>
            <a:pPr lvl="2"/>
            <a:r>
              <a:rPr lang="de-DE" dirty="0" smtClean="0"/>
              <a:t>Aufgabenerfüllung in Sprints</a:t>
            </a:r>
          </a:p>
          <a:p>
            <a:pPr lvl="1"/>
            <a:endParaRPr lang="de-DE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653404"/>
              </p:ext>
            </p:extLst>
          </p:nvPr>
        </p:nvGraphicFramePr>
        <p:xfrm>
          <a:off x="3937753" y="2547003"/>
          <a:ext cx="5537989" cy="45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4" imgW="5885116" imgH="593190" progId="Visio.Drawing.11">
                  <p:embed/>
                </p:oleObj>
              </mc:Choice>
              <mc:Fallback>
                <p:oleObj name="Visio" r:id="rId4" imgW="5885116" imgH="5931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7753" y="2547003"/>
                        <a:ext cx="5537989" cy="452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5360481" y="2044798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Weekly</a:t>
            </a:r>
            <a:r>
              <a:rPr lang="de-DE" sz="3200" b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de-DE" sz="2000" b="1" dirty="0" err="1" smtClean="0">
                <a:solidFill>
                  <a:srgbClr val="00B050"/>
                </a:solidFill>
                <a:latin typeface="+mn-lt"/>
              </a:rPr>
              <a:t>Scrums</a:t>
            </a:r>
            <a:endParaRPr lang="de-DE" sz="2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Nach oben gekrümmter Pfeil 8"/>
          <p:cNvSpPr/>
          <p:nvPr/>
        </p:nvSpPr>
        <p:spPr>
          <a:xfrm>
            <a:off x="7380664" y="2773054"/>
            <a:ext cx="1210886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Nach oben gekrümmter Pfeil 9"/>
          <p:cNvSpPr/>
          <p:nvPr/>
        </p:nvSpPr>
        <p:spPr>
          <a:xfrm>
            <a:off x="6509722" y="2773054"/>
            <a:ext cx="1157903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Nach oben gekrümmter Pfeil 10"/>
          <p:cNvSpPr/>
          <p:nvPr/>
        </p:nvSpPr>
        <p:spPr>
          <a:xfrm>
            <a:off x="5363696" y="2773054"/>
            <a:ext cx="1418104" cy="6178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360481" y="3435984"/>
            <a:ext cx="3456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Sprints</a:t>
            </a:r>
            <a:endParaRPr lang="de-DE" sz="32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>
            <a:off x="5371683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5694412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6072748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6508184" y="2629573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6951712" y="2629038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7494637" y="2612270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7946469" y="2612805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8313787" y="2595502"/>
            <a:ext cx="0" cy="2880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9" name="Picture 17" descr="D:\Dropbox\Dropbox\Uni\PG FAISE\Projektmanagement\vm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46" y="4969509"/>
            <a:ext cx="1062037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:\Dropbox\Dropbox\Uni\PG FAISE\Projektmanagement\vm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83" y="4520721"/>
            <a:ext cx="1066930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D:\Dropbox\Dropbox\Uni\PG FAISE\Projektmanagement\vm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49" y="4639783"/>
            <a:ext cx="600108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:\Dropbox\Dropbox\Uni\PG FAISE\Projektmanagement\vm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4989937"/>
            <a:ext cx="1039228" cy="3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D:\Dropbox\Dropbox\Uni\PG FAISE\Projektmanagement\vm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7" y="5338968"/>
            <a:ext cx="538243" cy="6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:\Dropbox\Dropbox\Uni\PG FAISE\Projektmanagement\vm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83" y="5878513"/>
            <a:ext cx="624151" cy="7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D:\Dropbox\Dropbox\Uni\PG FAISE\Projektmanagement\vm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34" y="6249194"/>
            <a:ext cx="868362" cy="3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2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11732042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Erstellung 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/>
            <a:r>
              <a:rPr lang="de-DE" dirty="0" smtClean="0"/>
              <a:t>Schlechte Skalierbarkeit</a:t>
            </a:r>
          </a:p>
          <a:p>
            <a:pPr lvl="1"/>
            <a:r>
              <a:rPr lang="de-DE" dirty="0" smtClean="0"/>
              <a:t>Schlechte Erweiterbarkeit</a:t>
            </a:r>
          </a:p>
          <a:p>
            <a:pPr lvl="1"/>
            <a:r>
              <a:rPr lang="de-DE" dirty="0" smtClean="0"/>
              <a:t>Schlechtes Anpassungsverhalten</a:t>
            </a:r>
          </a:p>
          <a:p>
            <a:pPr lvl="1"/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/>
            <a:r>
              <a:rPr lang="de-DE" dirty="0" smtClean="0"/>
              <a:t>Gute Skalierbarkeit</a:t>
            </a:r>
          </a:p>
          <a:p>
            <a:pPr lvl="1"/>
            <a:r>
              <a:rPr lang="de-DE" dirty="0" smtClean="0"/>
              <a:t>Robustheit durch Redundanz</a:t>
            </a:r>
          </a:p>
          <a:p>
            <a:pPr lvl="1"/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77258330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Physische Zelle</a:t>
            </a:r>
            <a:endParaRPr lang="de-DE" dirty="0"/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2047875" y="1216042"/>
          <a:ext cx="5810250" cy="4940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Visio" r:id="rId4" imgW="7058574" imgH="6011153" progId="Visio.Drawing.11">
                  <p:embed/>
                </p:oleObj>
              </mc:Choice>
              <mc:Fallback>
                <p:oleObj name="Visio" r:id="rId4" imgW="7058574" imgH="601115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1216042"/>
                        <a:ext cx="5810250" cy="4940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1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Komplexe Orchestrierung der einzelnen Komponenten</a:t>
            </a:r>
          </a:p>
          <a:p>
            <a:r>
              <a:rPr lang="de-DE" dirty="0" smtClean="0"/>
              <a:t>sehr differenzierte Aufgaben für jede einzelne Komponente</a:t>
            </a:r>
          </a:p>
          <a:p>
            <a:r>
              <a:rPr lang="de-DE" dirty="0" smtClean="0"/>
              <a:t>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Echtzeitanforderungen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endParaRPr lang="de-DE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3886200" y="3070225"/>
          <a:ext cx="56864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Visio" r:id="rId4" imgW="7079104" imgH="4199377" progId="Visio.Drawing.11">
                  <p:embed/>
                </p:oleObj>
              </mc:Choice>
              <mc:Fallback>
                <p:oleObj name="Visio" r:id="rId4" imgW="7079104" imgH="41993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070225"/>
                        <a:ext cx="568642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6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399" y="3618959"/>
            <a:ext cx="5286375" cy="282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488" y="1547813"/>
            <a:ext cx="9363075" cy="4605337"/>
          </a:xfrm>
        </p:spPr>
        <p:txBody>
          <a:bodyPr/>
          <a:lstStyle/>
          <a:p>
            <a:r>
              <a:rPr lang="de-DE" dirty="0"/>
              <a:t>Routing Agent</a:t>
            </a:r>
          </a:p>
          <a:p>
            <a:pPr lvl="1"/>
            <a:r>
              <a:rPr lang="de-DE" dirty="0"/>
              <a:t>findet Wege (Hops) durch das System</a:t>
            </a:r>
          </a:p>
          <a:p>
            <a:pPr lvl="1"/>
            <a:r>
              <a:rPr lang="de-DE" dirty="0"/>
              <a:t>führt Auktionen zwischen Eingangsrampe und Zwischenlagerrampen und Rampen und </a:t>
            </a:r>
            <a:r>
              <a:rPr lang="de-DE" dirty="0" err="1"/>
              <a:t>Volksbots</a:t>
            </a:r>
            <a:r>
              <a:rPr lang="de-DE" dirty="0"/>
              <a:t> </a:t>
            </a:r>
            <a:r>
              <a:rPr lang="de-DE" dirty="0" smtClean="0"/>
              <a:t>durch</a:t>
            </a:r>
          </a:p>
          <a:p>
            <a:r>
              <a:rPr lang="de-DE" dirty="0"/>
              <a:t>Plattform Agent</a:t>
            </a:r>
          </a:p>
          <a:p>
            <a:pPr lvl="1"/>
            <a:r>
              <a:rPr lang="de-DE" dirty="0"/>
              <a:t>Abhängig vom Modul (Rampe, </a:t>
            </a:r>
            <a:r>
              <a:rPr lang="de-DE" dirty="0" err="1"/>
              <a:t>Stetigförder</a:t>
            </a:r>
            <a:r>
              <a:rPr lang="de-DE" dirty="0"/>
              <a:t>, AGV)</a:t>
            </a:r>
          </a:p>
          <a:p>
            <a:pPr lvl="1"/>
            <a:r>
              <a:rPr lang="de-DE" dirty="0"/>
              <a:t>steuert </a:t>
            </a:r>
            <a:r>
              <a:rPr lang="de-DE" dirty="0" err="1"/>
              <a:t>Aktorik</a:t>
            </a:r>
            <a:r>
              <a:rPr lang="de-DE" dirty="0"/>
              <a:t> und </a:t>
            </a:r>
            <a:r>
              <a:rPr lang="de-DE" dirty="0" smtClean="0"/>
              <a:t>Sensorik</a:t>
            </a:r>
          </a:p>
          <a:p>
            <a:r>
              <a:rPr lang="de-DE" dirty="0"/>
              <a:t>Order Agent</a:t>
            </a:r>
          </a:p>
          <a:p>
            <a:pPr lvl="1"/>
            <a:r>
              <a:rPr lang="de-DE" dirty="0"/>
              <a:t>Verteilter Materialflussrechner</a:t>
            </a:r>
          </a:p>
          <a:p>
            <a:pPr lvl="1"/>
            <a:r>
              <a:rPr lang="de-DE" dirty="0" smtClean="0"/>
              <a:t>Distribution </a:t>
            </a:r>
            <a:r>
              <a:rPr lang="de-DE" dirty="0"/>
              <a:t>von </a:t>
            </a:r>
            <a:r>
              <a:rPr lang="de-DE" dirty="0" smtClean="0"/>
              <a:t>Aufträgen</a:t>
            </a:r>
          </a:p>
          <a:p>
            <a:r>
              <a:rPr lang="de-DE" dirty="0" smtClean="0"/>
              <a:t>Paket </a:t>
            </a:r>
            <a:r>
              <a:rPr lang="de-DE" dirty="0"/>
              <a:t>Agent</a:t>
            </a:r>
          </a:p>
          <a:p>
            <a:pPr lvl="1"/>
            <a:r>
              <a:rPr lang="de-DE" dirty="0"/>
              <a:t>repräsentiert physisches Paket</a:t>
            </a:r>
          </a:p>
          <a:p>
            <a:pPr lvl="1"/>
            <a:r>
              <a:rPr lang="de-DE" dirty="0"/>
              <a:t>kennt </a:t>
            </a:r>
            <a:r>
              <a:rPr lang="de-DE" dirty="0" smtClean="0"/>
              <a:t>Ziel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5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 der Technik</a:t>
            </a:r>
            <a:endParaRPr lang="de-D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815" y="1887512"/>
            <a:ext cx="53149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2510790" y="5107646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HHLA und Gottwald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41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146664333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Fahrzeuge</a:t>
            </a:r>
            <a:br>
              <a:rPr lang="de-DE" dirty="0" smtClean="0"/>
            </a:br>
            <a:r>
              <a:rPr lang="de-DE" dirty="0" err="1" smtClean="0"/>
              <a:t>Volksbot</a:t>
            </a:r>
            <a:endParaRPr lang="de-DE" dirty="0"/>
          </a:p>
        </p:txBody>
      </p:sp>
      <p:pic>
        <p:nvPicPr>
          <p:cNvPr id="1026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40532" y="1556792"/>
            <a:ext cx="2886321" cy="44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938887" y="1277257"/>
            <a:ext cx="5471813" cy="4772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sz="3600" dirty="0" err="1" smtClean="0"/>
              <a:t>Volksbot</a:t>
            </a:r>
            <a:endParaRPr lang="de-DE" sz="3600" dirty="0" smtClean="0"/>
          </a:p>
          <a:p>
            <a:pPr lvl="1"/>
            <a:r>
              <a:rPr lang="de-DE" sz="2000" dirty="0" smtClean="0"/>
              <a:t>2 </a:t>
            </a:r>
            <a:r>
              <a:rPr lang="de-DE" sz="2000" dirty="0" err="1" smtClean="0"/>
              <a:t>Maxon</a:t>
            </a:r>
            <a:r>
              <a:rPr lang="de-DE" sz="2000" dirty="0" smtClean="0"/>
              <a:t> Antriebe (links, rechts)</a:t>
            </a:r>
          </a:p>
          <a:p>
            <a:pPr lvl="1"/>
            <a:r>
              <a:rPr lang="de-DE" sz="2000" dirty="0" smtClean="0"/>
              <a:t>Fördereinheit</a:t>
            </a:r>
          </a:p>
          <a:p>
            <a:pPr lvl="1"/>
            <a:r>
              <a:rPr lang="de-DE" sz="2000" dirty="0" smtClean="0"/>
              <a:t>Hubeinheit</a:t>
            </a:r>
          </a:p>
          <a:p>
            <a:pPr lvl="1"/>
            <a:r>
              <a:rPr lang="de-DE" sz="2000" dirty="0"/>
              <a:t>2</a:t>
            </a:r>
            <a:r>
              <a:rPr lang="de-DE" sz="2000" dirty="0" smtClean="0"/>
              <a:t>D-Laserscanner (vorne und hinten)</a:t>
            </a:r>
          </a:p>
          <a:p>
            <a:pPr lvl="1"/>
            <a:r>
              <a:rPr lang="de-DE" sz="2000" dirty="0" smtClean="0"/>
              <a:t>Laptop als zentrales Steuer und Kommunikationselement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410857" y="2133600"/>
            <a:ext cx="0" cy="1669774"/>
          </a:xfrm>
          <a:prstGeom prst="straightConnector1">
            <a:avLst/>
          </a:prstGeom>
          <a:ln w="38100">
            <a:solidFill>
              <a:srgbClr val="FF33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>
            <a:off x="1965977" y="2772229"/>
            <a:ext cx="435429" cy="856342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6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69744" y="116632"/>
            <a:ext cx="7579960" cy="871190"/>
          </a:xfrm>
        </p:spPr>
        <p:txBody>
          <a:bodyPr/>
          <a:lstStyle/>
          <a:p>
            <a:r>
              <a:rPr lang="de-DE" dirty="0" smtClean="0"/>
              <a:t>Architektur</a:t>
            </a:r>
            <a:br>
              <a:rPr lang="de-DE" dirty="0" smtClean="0"/>
            </a:br>
            <a:r>
              <a:rPr lang="de-DE" dirty="0" smtClean="0"/>
              <a:t>Fahrzeuge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8" y="1402967"/>
            <a:ext cx="7852345" cy="462356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16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Neuplanung / Umplanung ( dynamisches Ausweichen 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87400" y="2851725"/>
            <a:ext cx="3120780" cy="269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51820" y="2821484"/>
            <a:ext cx="3089580" cy="2694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32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97839755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Lösungsansatz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Zwischenreview	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400050" lvl="1" indent="0">
              <a:buNone/>
            </a:pPr>
            <a:endParaRPr lang="de-DE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4587241" y="198120"/>
            <a:ext cx="2727959" cy="30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5" r="2929"/>
          <a:stretch/>
        </p:blipFill>
        <p:spPr bwMode="auto">
          <a:xfrm>
            <a:off x="6736080" y="2515310"/>
            <a:ext cx="2590800" cy="393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799770537"/>
              </p:ext>
            </p:extLst>
          </p:nvPr>
        </p:nvGraphicFramePr>
        <p:xfrm>
          <a:off x="368299" y="7651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852805306"/>
              </p:ext>
            </p:extLst>
          </p:nvPr>
        </p:nvGraphicFramePr>
        <p:xfrm>
          <a:off x="4838698" y="19319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77970853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FF0000"/>
                </a:solidFill>
              </a:rPr>
              <a:t>Volksbot</a:t>
            </a:r>
            <a:endParaRPr lang="de-DE" dirty="0" smtClean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Rampen</a:t>
            </a:r>
          </a:p>
          <a:p>
            <a:r>
              <a:rPr lang="de-DE" dirty="0" err="1" smtClean="0">
                <a:solidFill>
                  <a:srgbClr val="FF0000"/>
                </a:solidFill>
              </a:rPr>
              <a:t>Micaz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24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		</a:t>
            </a:r>
            <a:r>
              <a:rPr lang="de-DE" dirty="0" smtClean="0"/>
              <a:t>Generalprobe	</a:t>
            </a:r>
            <a:r>
              <a:rPr lang="de-DE" dirty="0" smtClean="0"/>
              <a:t>	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1195</Words>
  <Application>Microsoft Office PowerPoint</Application>
  <PresentationFormat>A4-Papier (210x297 mm)</PresentationFormat>
  <Paragraphs>458</Paragraphs>
  <Slides>43</Slides>
  <Notes>40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Arial</vt:lpstr>
      <vt:lpstr>Symbol</vt:lpstr>
      <vt:lpstr>Times New Roman</vt:lpstr>
      <vt:lpstr>Benutzerdefiniertes Design</vt:lpstr>
      <vt:lpstr>Acrobat Document</vt:lpstr>
      <vt:lpstr>Visio</vt:lpstr>
      <vt:lpstr>Projektgruppe</vt:lpstr>
      <vt:lpstr>Motivation / Ziel</vt:lpstr>
      <vt:lpstr>Stand der Technik</vt:lpstr>
      <vt:lpstr>Lösungsansatz</vt:lpstr>
      <vt:lpstr>Vision FAISE</vt:lpstr>
      <vt:lpstr>Agenda</vt:lpstr>
      <vt:lpstr>Agenda</vt:lpstr>
      <vt:lpstr>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Agenten</vt:lpstr>
      <vt:lpstr>Projektorganisation</vt:lpstr>
      <vt:lpstr>Agenda</vt:lpstr>
      <vt:lpstr>Anforderungen -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Physische Zelle</vt:lpstr>
      <vt:lpstr>Materialfluss</vt:lpstr>
      <vt:lpstr>Materialfluss</vt:lpstr>
      <vt:lpstr>Agenda</vt:lpstr>
      <vt:lpstr>Fahrzeuge Volksbot</vt:lpstr>
      <vt:lpstr>Architektur Fahrzeuge</vt:lpstr>
      <vt:lpstr>Weg- / Netzplanung</vt:lpstr>
      <vt:lpstr>Suchalgorithmen</vt:lpstr>
      <vt:lpstr>Vision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142</cp:revision>
  <cp:lastPrinted>2001-10-29T13:39:47Z</cp:lastPrinted>
  <dcterms:created xsi:type="dcterms:W3CDTF">2005-03-27T10:20:33Z</dcterms:created>
  <dcterms:modified xsi:type="dcterms:W3CDTF">2014-09-28T01:38:30Z</dcterms:modified>
</cp:coreProperties>
</file>